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8" r:id="rId18"/>
    <p:sldId id="293" r:id="rId19"/>
    <p:sldId id="275" r:id="rId20"/>
    <p:sldId id="276" r:id="rId21"/>
    <p:sldId id="277" r:id="rId22"/>
    <p:sldId id="299" r:id="rId23"/>
    <p:sldId id="279" r:id="rId24"/>
    <p:sldId id="280" r:id="rId25"/>
    <p:sldId id="281" r:id="rId26"/>
    <p:sldId id="283" r:id="rId27"/>
    <p:sldId id="285" r:id="rId28"/>
    <p:sldId id="286" r:id="rId29"/>
    <p:sldId id="259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3B5"/>
    <a:srgbClr val="1870B1"/>
    <a:srgbClr val="27B14E"/>
    <a:srgbClr val="585858"/>
    <a:srgbClr val="214AB2"/>
    <a:srgbClr val="D08B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8910" autoAdjust="0"/>
    <p:restoredTop sz="94682" autoAdjust="0"/>
  </p:normalViewPr>
  <p:slideViewPr>
    <p:cSldViewPr>
      <p:cViewPr varScale="1">
        <p:scale>
          <a:sx n="125" d="100"/>
          <a:sy n="125" d="100"/>
        </p:scale>
        <p:origin x="-10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2" d="100"/>
          <a:sy n="162" d="100"/>
        </p:scale>
        <p:origin x="-3888" y="-12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7-16T06:08:23.453" idx="1">
    <p:pos x="5158" y="207"/>
    <p:text>Lee to change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5739F24F-A409-4AB3-8862-513F892B6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17174F9A-4452-40A4-AE44-902CA2F89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0BBA43-8C1B-49CD-859D-28FD19C8B61A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4C9B3-9E7A-46D5-BD1A-649369E64AC6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DAC18-C619-4223-AA0E-4ADD38219673}" type="slidenum">
              <a:rPr lang="en-US" smtClean="0">
                <a:ea typeface="ＭＳ Ｐゴシック"/>
                <a:cs typeface="ＭＳ Ｐゴシック"/>
              </a:rPr>
              <a:pPr/>
              <a:t>29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27B14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32" charset="-128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 t="6458" r="53033"/>
          <a:stretch>
            <a:fillRect/>
          </a:stretch>
        </p:blipFill>
        <p:spPr bwMode="auto">
          <a:xfrm>
            <a:off x="914400" y="676275"/>
            <a:ext cx="1947863" cy="6953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743200"/>
            <a:ext cx="7315200" cy="1143000"/>
          </a:xfrm>
        </p:spPr>
        <p:txBody>
          <a:bodyPr/>
          <a:lstStyle>
            <a:lvl1pPr>
              <a:lnSpc>
                <a:spcPct val="90000"/>
              </a:lnSpc>
              <a:defRPr sz="4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0386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DD612-6776-4F3F-BD0E-0239E7035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0764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60769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805E5-DB2C-4E83-A9F9-58C970872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5D9BF-6E21-4BBC-9A60-EE2C8559A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9AADA-5349-491A-A9AA-AF3423BA0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4B0A4-1027-4EDC-B380-AA93331B6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F58AD-BF94-437F-9A15-05158D70B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271C0-0A64-4B9A-8618-C072F492B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74117-D369-4D72-B676-A91652771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7C115-8882-406D-BB83-97441F0C7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100A0-B0E8-4066-B3DA-EFD753E6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524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27B14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-32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6AC65B20-4046-40B3-BF87-73A1402D1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3"/>
          <a:srcRect t="6458" r="53033"/>
          <a:stretch>
            <a:fillRect/>
          </a:stretch>
        </p:blipFill>
        <p:spPr bwMode="auto">
          <a:xfrm>
            <a:off x="457200" y="304800"/>
            <a:ext cx="1295400" cy="4349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27B14E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27B14E"/>
          </a:solidFill>
          <a:latin typeface="Arial" charset="0"/>
          <a:ea typeface="ＭＳ Ｐゴシック" pitchFamily="-32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27B14E"/>
          </a:solidFill>
          <a:latin typeface="Arial" charset="0"/>
          <a:ea typeface="ＭＳ Ｐゴシック" pitchFamily="-32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27B14E"/>
          </a:solidFill>
          <a:latin typeface="Arial" charset="0"/>
          <a:ea typeface="ＭＳ Ｐゴシック" pitchFamily="-32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27B14E"/>
          </a:solidFill>
          <a:latin typeface="Arial" charset="0"/>
          <a:ea typeface="ＭＳ Ｐゴシック" pitchFamily="-32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27B14E"/>
          </a:solidFill>
          <a:latin typeface="Arial" charset="0"/>
          <a:ea typeface="ＭＳ Ｐゴシック" pitchFamily="-3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27B14E"/>
          </a:solidFill>
          <a:latin typeface="Arial" charset="0"/>
          <a:ea typeface="ＭＳ Ｐゴシック" pitchFamily="-3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27B14E"/>
          </a:solidFill>
          <a:latin typeface="Arial" charset="0"/>
          <a:ea typeface="ＭＳ Ｐゴシック" pitchFamily="-3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27B14E"/>
          </a:solidFill>
          <a:latin typeface="Arial" charset="0"/>
          <a:ea typeface="ＭＳ Ｐゴシック" pitchFamily="-32" charset="-128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585858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–"/>
        <a:defRPr>
          <a:solidFill>
            <a:srgbClr val="585858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•"/>
        <a:defRPr>
          <a:solidFill>
            <a:srgbClr val="585858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–"/>
        <a:defRPr sz="1600">
          <a:solidFill>
            <a:srgbClr val="585858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»"/>
        <a:defRPr sz="1400">
          <a:solidFill>
            <a:srgbClr val="585858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1400">
          <a:solidFill>
            <a:srgbClr val="585858"/>
          </a:solidFill>
          <a:latin typeface="+mn-lt"/>
          <a:ea typeface="+mn-ea"/>
        </a:defRPr>
      </a:lvl6pPr>
      <a:lvl7pPr marL="29718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1400">
          <a:solidFill>
            <a:srgbClr val="585858"/>
          </a:solidFill>
          <a:latin typeface="+mn-lt"/>
          <a:ea typeface="+mn-ea"/>
        </a:defRPr>
      </a:lvl7pPr>
      <a:lvl8pPr marL="34290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1400">
          <a:solidFill>
            <a:srgbClr val="585858"/>
          </a:solidFill>
          <a:latin typeface="+mn-lt"/>
          <a:ea typeface="+mn-ea"/>
        </a:defRPr>
      </a:lvl8pPr>
      <a:lvl9pPr marL="38862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Char char="»"/>
        <a:defRPr sz="1400">
          <a:solidFill>
            <a:srgbClr val="585858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epawaste/education/teens/index.htm" TargetMode="External"/><Relationship Id="rId2" Type="http://schemas.openxmlformats.org/officeDocument/2006/relationships/hyperlink" Target="http://www.epa.gov/wastes/education/quest/quest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airnow.gov/index.cfm?action=resources.aqi_toolki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epa.gov/school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myenvironment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data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cfpub.epa.gov/s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education/pdf/2009_EEHighlights.pdf" TargetMode="External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era.Lee@ep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cMahon.Ethan@ep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students" TargetMode="External"/><Relationship Id="rId2" Type="http://schemas.openxmlformats.org/officeDocument/2006/relationships/hyperlink" Target="http://www.epa.gov/kids/clu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epa.gov/highschoo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pa.gov/climateforac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876800"/>
            <a:ext cx="7315200" cy="685800"/>
          </a:xfrm>
        </p:spPr>
        <p:txBody>
          <a:bodyPr/>
          <a:lstStyle/>
          <a:p>
            <a:pPr eaLnBrk="1" hangingPunct="1"/>
            <a:r>
              <a:rPr lang="en-US" sz="1800" smtClean="0">
                <a:solidFill>
                  <a:schemeClr val="accent2"/>
                </a:solidFill>
              </a:rPr>
              <a:t>Lee Pera and Ethan McMahon</a:t>
            </a:r>
          </a:p>
          <a:p>
            <a:pPr eaLnBrk="1" hangingPunct="1"/>
            <a:r>
              <a:rPr lang="en-US" sz="1800" smtClean="0">
                <a:solidFill>
                  <a:schemeClr val="accent2"/>
                </a:solidFill>
              </a:rPr>
              <a:t>Office of Environmental Information</a:t>
            </a:r>
          </a:p>
          <a:p>
            <a:pPr eaLnBrk="1" hangingPunct="1"/>
            <a:r>
              <a:rPr lang="en-US" sz="1800" smtClean="0">
                <a:solidFill>
                  <a:schemeClr val="accent2"/>
                </a:solidFill>
              </a:rPr>
              <a:t>July 21, 2010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2514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/>
            </a:r>
            <a:br>
              <a:rPr lang="en-US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U.S. Environmental Protection Agency</a:t>
            </a:r>
            <a:b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j-cs"/>
              </a:rPr>
              <a:t>Educator Resources</a:t>
            </a:r>
            <a:r>
              <a:rPr lang="en-US" sz="2000" dirty="0" smtClean="0">
                <a:cs typeface="+mj-cs"/>
              </a:rPr>
              <a:t/>
            </a:r>
            <a:br>
              <a:rPr lang="en-US" sz="2000" dirty="0" smtClean="0">
                <a:cs typeface="+mj-cs"/>
              </a:rPr>
            </a:b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FCF8B1-5ABB-4473-8855-6A2F43B441FF}" type="slidenum">
              <a:rPr lang="en-US" smtClean="0"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858000" cy="762000"/>
          </a:xfrm>
        </p:spPr>
        <p:txBody>
          <a:bodyPr/>
          <a:lstStyle/>
          <a:p>
            <a:r>
              <a:rPr lang="en-US" sz="2800" smtClean="0"/>
              <a:t>Sample Teaching Tools: Air and Waste</a:t>
            </a:r>
            <a:r>
              <a:rPr lang="en-US" sz="1800" smtClean="0"/>
              <a:t/>
            </a:r>
            <a:br>
              <a:rPr lang="en-US" sz="1800" smtClean="0"/>
            </a:br>
            <a:endParaRPr lang="en-US" sz="18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7724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120000"/>
              </a:lnSpc>
              <a:buFontTx/>
              <a:buNone/>
            </a:pPr>
            <a:r>
              <a:rPr lang="en-US" sz="2000" smtClean="0"/>
              <a:t>Quest for Less Curriculum (K-8)</a:t>
            </a:r>
            <a:endParaRPr lang="en-US" sz="2000" smtClean="0">
              <a:hlinkClick r:id="rId2"/>
            </a:endParaRPr>
          </a:p>
          <a:p>
            <a:pPr marL="0" lvl="1" indent="0">
              <a:lnSpc>
                <a:spcPct val="120000"/>
              </a:lnSpc>
              <a:buFontTx/>
              <a:buNone/>
            </a:pPr>
            <a:r>
              <a:rPr lang="en-US" smtClean="0">
                <a:hlinkClick r:id="rId2"/>
              </a:rPr>
              <a:t>http://www.epa.gov/wastes/education/quest/quest.htm</a:t>
            </a:r>
            <a:endParaRPr lang="en-US" smtClean="0"/>
          </a:p>
          <a:p>
            <a:pPr>
              <a:lnSpc>
                <a:spcPct val="120000"/>
              </a:lnSpc>
              <a:buFontTx/>
              <a:buNone/>
            </a:pPr>
            <a:r>
              <a:rPr lang="en-US" sz="2000" smtClean="0"/>
              <a:t>Your Environment, Your Choice (high school)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1800" smtClean="0">
                <a:hlinkClick r:id="rId3"/>
              </a:rPr>
              <a:t>http://www.epa.gov/epawaste/education/teens/index.htm</a:t>
            </a:r>
            <a:endParaRPr lang="en-US" sz="1800" smtClean="0"/>
          </a:p>
          <a:p>
            <a:pPr>
              <a:lnSpc>
                <a:spcPct val="120000"/>
              </a:lnSpc>
              <a:buFontTx/>
              <a:buNone/>
            </a:pPr>
            <a:r>
              <a:rPr lang="en-US" sz="2000" smtClean="0"/>
              <a:t>Air Quality Index Toolkit (K-8)</a:t>
            </a:r>
            <a:endParaRPr lang="en-US" sz="2000" smtClean="0">
              <a:hlinkClick r:id="rId4"/>
            </a:endParaRPr>
          </a:p>
          <a:p>
            <a:pPr marL="0" lvl="1" indent="0">
              <a:lnSpc>
                <a:spcPct val="120000"/>
              </a:lnSpc>
              <a:buFontTx/>
              <a:buNone/>
            </a:pPr>
            <a:r>
              <a:rPr lang="en-US" smtClean="0">
                <a:hlinkClick r:id="rId4"/>
              </a:rPr>
              <a:t>http://www.airnow.gov/index.cfm?action=resources.aqi_toolkit</a:t>
            </a:r>
            <a:endParaRPr lang="en-US" smtClean="0"/>
          </a:p>
        </p:txBody>
      </p:sp>
      <p:pic>
        <p:nvPicPr>
          <p:cNvPr id="26628" name="Picture 86" descr="Document cover: photo of students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6038" y="1752600"/>
            <a:ext cx="239395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airnow_banner_dynam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5257800"/>
            <a:ext cx="8458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609600" y="3505200"/>
            <a:ext cx="641350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endParaRPr lang="en-US" sz="2000"/>
          </a:p>
          <a:p>
            <a:pPr marL="457200" indent="-457200" eaLnBrk="0" hangingPunct="0"/>
            <a:endParaRPr lang="en-US" sz="2000"/>
          </a:p>
          <a:p>
            <a:pPr marL="457200" indent="-457200" eaLnBrk="0" hangingPunct="0">
              <a:lnSpc>
                <a:spcPct val="80000"/>
              </a:lnSpc>
              <a:buFontTx/>
              <a:buChar char="•"/>
            </a:pPr>
            <a:endParaRPr lang="en-US" sz="1800">
              <a:solidFill>
                <a:srgbClr val="585858"/>
              </a:solidFill>
            </a:endParaRPr>
          </a:p>
          <a:p>
            <a:pPr marL="457200" indent="-457200" eaLnBrk="0" hangingPunct="0"/>
            <a:endParaRPr lang="en-US"/>
          </a:p>
          <a:p>
            <a:pPr marL="457200" indent="-457200" eaLnBrk="0" hangingPunct="0">
              <a:lnSpc>
                <a:spcPct val="5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D9BCD80-E598-46B9-8DE2-EA721E918E07}" type="slidenum">
              <a:rPr lang="en-US" smtClean="0"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858000" cy="762000"/>
          </a:xfrm>
        </p:spPr>
        <p:txBody>
          <a:bodyPr/>
          <a:lstStyle/>
          <a:p>
            <a:r>
              <a:rPr lang="en-US" sz="2800" smtClean="0"/>
              <a:t>Sample Educator Training: </a:t>
            </a:r>
            <a:br>
              <a:rPr lang="en-US" sz="2800" smtClean="0"/>
            </a:br>
            <a:r>
              <a:rPr lang="en-US" sz="2800" smtClean="0"/>
              <a:t>Watershed Academy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Provides broad introduction to watershed management field</a:t>
            </a:r>
          </a:p>
          <a:p>
            <a:pPr eaLnBrk="1" hangingPunct="1"/>
            <a:r>
              <a:rPr lang="en-US" smtClean="0"/>
              <a:t>50 self-paced training modules</a:t>
            </a:r>
          </a:p>
          <a:p>
            <a:pPr eaLnBrk="1" hangingPunct="1"/>
            <a:r>
              <a:rPr lang="en-US" smtClean="0"/>
              <a:t>Monthly webcast seminars</a:t>
            </a:r>
          </a:p>
          <a:p>
            <a:pPr eaLnBrk="1" hangingPunct="1"/>
            <a:r>
              <a:rPr lang="en-US" smtClean="0"/>
              <a:t>Training courses</a:t>
            </a:r>
          </a:p>
          <a:p>
            <a:pPr eaLnBrk="1" hangingPunct="1">
              <a:buFontTx/>
              <a:buNone/>
            </a:pPr>
            <a:endParaRPr lang="en-US" sz="280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hlink"/>
                </a:solidFill>
              </a:rPr>
              <a:t>www.epa.gov/owow/watershed/wacademy</a:t>
            </a:r>
          </a:p>
        </p:txBody>
      </p:sp>
      <p:pic>
        <p:nvPicPr>
          <p:cNvPr id="27652" name="Picture 5" descr="wacd_logo_150x1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514600"/>
            <a:ext cx="23685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6F64E7-968D-4B47-A8B9-421925AB53EF}" type="slidenum">
              <a:rPr lang="en-US" smtClean="0"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Healthy School Environments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3962400"/>
          </a:xfrm>
        </p:spPr>
        <p:txBody>
          <a:bodyPr/>
          <a:lstStyle/>
          <a:p>
            <a:pPr eaLnBrk="1" hangingPunct="1"/>
            <a:r>
              <a:rPr lang="en-US" smtClean="0"/>
              <a:t>Programs and resources for school administrators</a:t>
            </a:r>
          </a:p>
          <a:p>
            <a:pPr eaLnBrk="1" hangingPunct="1"/>
            <a:r>
              <a:rPr lang="en-US" smtClean="0"/>
              <a:t>Address environmental issues in schools </a:t>
            </a:r>
          </a:p>
          <a:p>
            <a:pPr lvl="1" eaLnBrk="1" hangingPunct="1"/>
            <a:r>
              <a:rPr lang="en-US" smtClean="0"/>
              <a:t>Indoor air</a:t>
            </a:r>
          </a:p>
          <a:p>
            <a:pPr lvl="1" eaLnBrk="1" hangingPunct="1"/>
            <a:r>
              <a:rPr lang="en-US" smtClean="0"/>
              <a:t>Energy conservation</a:t>
            </a:r>
          </a:p>
          <a:p>
            <a:pPr lvl="1" eaLnBrk="1" hangingPunct="1"/>
            <a:r>
              <a:rPr lang="en-US" smtClean="0"/>
              <a:t>Recycling/waste</a:t>
            </a:r>
          </a:p>
          <a:p>
            <a:pPr lvl="1" eaLnBrk="1" hangingPunct="1"/>
            <a:r>
              <a:rPr lang="en-US" smtClean="0"/>
              <a:t>Reducing chemicals</a:t>
            </a:r>
          </a:p>
          <a:p>
            <a:pPr lvl="1" eaLnBrk="1" hangingPunct="1"/>
            <a:r>
              <a:rPr lang="en-US" smtClean="0"/>
              <a:t>Clean school buses</a:t>
            </a:r>
          </a:p>
          <a:p>
            <a:pPr lvl="1" eaLnBrk="1" hangingPunct="1"/>
            <a:r>
              <a:rPr lang="en-US" smtClean="0"/>
              <a:t>Sun protection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4191000" y="5867400"/>
            <a:ext cx="400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hlinkClick r:id="rId2"/>
              </a:rPr>
              <a:t>http://www.epa.gov/schools/</a:t>
            </a:r>
            <a:endParaRPr lang="en-US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/>
          <a:srcRect l="1450" t="13708" r="5797" b="10165"/>
          <a:stretch>
            <a:fillRect/>
          </a:stretch>
        </p:blipFill>
        <p:spPr bwMode="auto">
          <a:xfrm>
            <a:off x="4343400" y="2819400"/>
            <a:ext cx="4419600" cy="2900363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8D3EFC-7DCA-49CE-9366-973D2A06425C}" type="slidenum">
              <a:rPr lang="en-US" smtClean="0"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Entry points to EPA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3276600" cy="1371600"/>
          </a:xfrm>
        </p:spPr>
        <p:txBody>
          <a:bodyPr/>
          <a:lstStyle/>
          <a:p>
            <a:pPr eaLnBrk="1" hangingPunct="1"/>
            <a:r>
              <a:rPr lang="en-US" smtClean="0"/>
              <a:t>MyEnvironment                    </a:t>
            </a:r>
          </a:p>
          <a:p>
            <a:pPr eaLnBrk="1" hangingPunct="1"/>
            <a:r>
              <a:rPr lang="en-US" smtClean="0"/>
              <a:t>Envirofacts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 l="11856" t="14937" r="15019" b="4062"/>
          <a:stretch>
            <a:fillRect/>
          </a:stretch>
        </p:blipFill>
        <p:spPr bwMode="auto">
          <a:xfrm>
            <a:off x="1371600" y="2579688"/>
            <a:ext cx="5410200" cy="3744912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495800" y="1143000"/>
            <a:ext cx="327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 err="1">
                <a:solidFill>
                  <a:srgbClr val="585858"/>
                </a:solidFill>
                <a:latin typeface="+mn-lt"/>
                <a:ea typeface="+mn-ea"/>
                <a:cs typeface="+mn-cs"/>
              </a:rPr>
              <a:t>Datafinder</a:t>
            </a:r>
            <a:r>
              <a:rPr lang="en-US" kern="0" dirty="0">
                <a:solidFill>
                  <a:srgbClr val="585858"/>
                </a:solidFill>
                <a:latin typeface="+mn-lt"/>
                <a:ea typeface="+mn-ea"/>
                <a:cs typeface="+mn-cs"/>
              </a:rPr>
              <a:t>                    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585858"/>
                </a:solidFill>
                <a:latin typeface="+mn-lt"/>
                <a:ea typeface="+mn-ea"/>
                <a:cs typeface="+mn-cs"/>
              </a:rPr>
              <a:t>Science Inventory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A5A4E78-30C1-4AE4-AE14-2787A9644D51}" type="slidenum">
              <a:rPr lang="en-US" smtClean="0"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6858000" cy="762000"/>
          </a:xfrm>
        </p:spPr>
        <p:txBody>
          <a:bodyPr/>
          <a:lstStyle/>
          <a:p>
            <a:r>
              <a:rPr lang="en-US" smtClean="0"/>
              <a:t>MyEnvironment</a:t>
            </a:r>
            <a:r>
              <a:rPr lang="en-US" sz="3100" smtClean="0"/>
              <a:t/>
            </a:r>
            <a:br>
              <a:rPr lang="en-US" sz="3100" smtClean="0"/>
            </a:br>
            <a:r>
              <a:rPr lang="en-US" sz="2000" smtClean="0">
                <a:solidFill>
                  <a:schemeClr val="hlink"/>
                </a:solidFill>
              </a:rPr>
              <a:t/>
            </a:r>
            <a:br>
              <a:rPr lang="en-US" sz="2000" smtClean="0">
                <a:solidFill>
                  <a:schemeClr val="hlink"/>
                </a:solidFill>
              </a:rPr>
            </a:br>
            <a:endParaRPr lang="en-US" sz="2000" smtClean="0">
              <a:solidFill>
                <a:schemeClr val="hlink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772400" cy="3962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Provides information on environmental conditions in a specific locale: address, zip code, city, county, etc.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 t="12666" b="21193"/>
          <a:stretch>
            <a:fillRect/>
          </a:stretch>
        </p:blipFill>
        <p:spPr bwMode="auto">
          <a:xfrm>
            <a:off x="914400" y="2514600"/>
            <a:ext cx="66024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838200" y="5943600"/>
            <a:ext cx="4208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hlink"/>
                </a:solidFill>
                <a:hlinkClick r:id="rId3"/>
              </a:rPr>
              <a:t>www.epa.gov/myenvironment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E5FB54-1F9A-46DE-8D0B-7D7A77FB3560}" type="slidenum">
              <a:rPr lang="en-US" smtClean="0"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MyEnvironment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Refine searching by:</a:t>
            </a:r>
          </a:p>
          <a:p>
            <a:pPr lvl="1" eaLnBrk="1" hangingPunct="1"/>
            <a:r>
              <a:rPr lang="en-US" smtClean="0"/>
              <a:t>Industry (such as manufacturing)</a:t>
            </a:r>
          </a:p>
          <a:p>
            <a:pPr lvl="1" eaLnBrk="1" hangingPunct="1"/>
            <a:r>
              <a:rPr lang="en-US" smtClean="0"/>
              <a:t>Media (land, air, or water)</a:t>
            </a:r>
          </a:p>
          <a:p>
            <a:pPr lvl="1" eaLnBrk="1" hangingPunct="1"/>
            <a:r>
              <a:rPr lang="en-US" smtClean="0"/>
              <a:t>Pollutant</a:t>
            </a:r>
          </a:p>
          <a:p>
            <a:pPr lvl="1" eaLnBrk="1" hangingPunct="1"/>
            <a:r>
              <a:rPr lang="en-US" smtClean="0"/>
              <a:t>Geographic location </a:t>
            </a:r>
          </a:p>
          <a:p>
            <a:endParaRPr 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 l="11856" t="22438" r="15019" b="38562"/>
          <a:stretch>
            <a:fillRect/>
          </a:stretch>
        </p:blipFill>
        <p:spPr bwMode="auto">
          <a:xfrm>
            <a:off x="381000" y="3657600"/>
            <a:ext cx="8458200" cy="2819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7F884EB-E35C-48A9-9BFA-EE525BDB9AED}" type="slidenum">
              <a:rPr lang="en-US" smtClean="0"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858000" cy="762000"/>
          </a:xfrm>
        </p:spPr>
        <p:txBody>
          <a:bodyPr/>
          <a:lstStyle/>
          <a:p>
            <a:r>
              <a:rPr lang="en-US" smtClean="0"/>
              <a:t>Envirofacts</a:t>
            </a:r>
            <a:br>
              <a:rPr lang="en-US" smtClean="0"/>
            </a:br>
            <a:endParaRPr lang="en-US" sz="2000" smtClean="0">
              <a:solidFill>
                <a:schemeClr val="hlink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229600" cy="4343400"/>
          </a:xfrm>
        </p:spPr>
        <p:txBody>
          <a:bodyPr/>
          <a:lstStyle/>
          <a:p>
            <a:pPr marL="0" lvl="1" indent="457200" eaLnBrk="1" hangingPunct="1">
              <a:buFontTx/>
              <a:buNone/>
              <a:defRPr/>
            </a:pPr>
            <a:r>
              <a:rPr lang="en-US" sz="2200" dirty="0" smtClean="0"/>
              <a:t>Searches across multiple EPA databases for information on: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Air</a:t>
            </a:r>
          </a:p>
          <a:p>
            <a:pPr lvl="1" eaLnBrk="1" hangingPunct="1">
              <a:defRPr/>
            </a:pPr>
            <a:r>
              <a:rPr lang="en-US" dirty="0" smtClean="0"/>
              <a:t>Water</a:t>
            </a:r>
          </a:p>
          <a:p>
            <a:pPr lvl="1" eaLnBrk="1" hangingPunct="1">
              <a:defRPr/>
            </a:pPr>
            <a:r>
              <a:rPr lang="en-US" dirty="0" smtClean="0"/>
              <a:t>Land</a:t>
            </a:r>
          </a:p>
          <a:p>
            <a:pPr lvl="1" eaLnBrk="1" hangingPunct="1">
              <a:defRPr/>
            </a:pPr>
            <a:r>
              <a:rPr lang="en-US" dirty="0" smtClean="0"/>
              <a:t>Waste</a:t>
            </a:r>
          </a:p>
          <a:p>
            <a:pPr lvl="1" eaLnBrk="1" hangingPunct="1">
              <a:defRPr/>
            </a:pPr>
            <a:r>
              <a:rPr lang="en-US" dirty="0" smtClean="0"/>
              <a:t>Toxics</a:t>
            </a:r>
          </a:p>
          <a:p>
            <a:pPr lvl="1" eaLnBrk="1" hangingPunct="1">
              <a:defRPr/>
            </a:pPr>
            <a:r>
              <a:rPr lang="en-US" dirty="0" smtClean="0"/>
              <a:t>Radiation</a:t>
            </a:r>
          </a:p>
          <a:p>
            <a:pPr lvl="1" eaLnBrk="1" hangingPunct="1">
              <a:defRPr/>
            </a:pPr>
            <a:r>
              <a:rPr lang="en-US" dirty="0" smtClean="0"/>
              <a:t>Facility</a:t>
            </a:r>
          </a:p>
          <a:p>
            <a:pPr lvl="1" eaLnBrk="1" hangingPunct="1">
              <a:defRPr/>
            </a:pPr>
            <a:r>
              <a:rPr lang="en-US" dirty="0" smtClean="0"/>
              <a:t>Compliance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2743200" y="6172200"/>
            <a:ext cx="2943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hlink"/>
                </a:solidFill>
              </a:rPr>
              <a:t>www.epa.gov/enviro</a:t>
            </a:r>
            <a:endParaRPr lang="en-US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/>
          <a:srcRect l="2812" t="14999" r="28751" b="5501"/>
          <a:stretch>
            <a:fillRect/>
          </a:stretch>
        </p:blipFill>
        <p:spPr bwMode="auto">
          <a:xfrm>
            <a:off x="2743200" y="2244725"/>
            <a:ext cx="5410200" cy="39274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46DFA9-8728-4404-85B6-CCCAEF1D03E3}" type="slidenum">
              <a:rPr lang="en-US" smtClean="0"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6858000" cy="762000"/>
          </a:xfrm>
        </p:spPr>
        <p:txBody>
          <a:bodyPr/>
          <a:lstStyle/>
          <a:p>
            <a:r>
              <a:rPr lang="en-US" smtClean="0"/>
              <a:t>Data Finder</a:t>
            </a:r>
            <a:r>
              <a:rPr lang="en-US" sz="3100" smtClean="0"/>
              <a:t/>
            </a:r>
            <a:br>
              <a:rPr lang="en-US" sz="3100" smtClean="0"/>
            </a:br>
            <a:r>
              <a:rPr lang="en-US" sz="3100" smtClean="0"/>
              <a:t/>
            </a:r>
            <a:br>
              <a:rPr lang="en-US" sz="3100" smtClean="0"/>
            </a:br>
            <a:endParaRPr lang="en-US" sz="31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single place to find EPA’s data sources</a:t>
            </a:r>
          </a:p>
          <a:p>
            <a:pPr lvl="1"/>
            <a:r>
              <a:rPr lang="en-US" smtClean="0"/>
              <a:t>Data sources are where you can download datasets</a:t>
            </a:r>
          </a:p>
          <a:p>
            <a:r>
              <a:rPr lang="en-US" smtClean="0"/>
              <a:t>Encourages people to suggest additional data sources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09600" y="5257800"/>
            <a:ext cx="3554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hlinkClick r:id="rId2"/>
              </a:rPr>
              <a:t>http://www.epa.gov/data/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6B85E68-F9A7-4F3B-9237-B7891FE913D5}" type="slidenum">
              <a:rPr lang="en-US" smtClean="0"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Finder: Home Page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66825"/>
            <a:ext cx="6477000" cy="482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0" name="Line 4"/>
          <p:cNvSpPr>
            <a:spLocks noChangeShapeType="1"/>
          </p:cNvSpPr>
          <p:nvPr/>
        </p:nvSpPr>
        <p:spPr bwMode="auto">
          <a:xfrm flipV="1">
            <a:off x="1524000" y="4495800"/>
            <a:ext cx="48768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81000" y="5210175"/>
            <a:ext cx="144145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Forum for participation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1676400" y="2362200"/>
            <a:ext cx="22860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81000" y="2635250"/>
            <a:ext cx="1295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Search bar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V="1">
            <a:off x="1981200" y="4343400"/>
            <a:ext cx="457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81000" y="4295775"/>
            <a:ext cx="16764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Environmental</a:t>
            </a:r>
          </a:p>
          <a:p>
            <a:r>
              <a:rPr lang="en-US" sz="1600" b="1"/>
              <a:t>topics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FC7C096-9DD6-4DA2-B716-3235878FA1C5}" type="slidenum">
              <a:rPr lang="en-US" smtClean="0"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858000" cy="762000"/>
          </a:xfrm>
        </p:spPr>
        <p:txBody>
          <a:bodyPr/>
          <a:lstStyle/>
          <a:p>
            <a:r>
              <a:rPr lang="en-US" smtClean="0"/>
              <a:t>Science Inventory</a:t>
            </a:r>
            <a:r>
              <a:rPr lang="en-US" sz="3100" smtClean="0"/>
              <a:t/>
            </a:r>
            <a:br>
              <a:rPr lang="en-US" sz="3100" smtClean="0"/>
            </a:br>
            <a:endParaRPr lang="en-US" sz="20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Searchable database of EPA scientific research activities and technical products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54025" y="5791200"/>
            <a:ext cx="3279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hlinkClick r:id="rId2"/>
              </a:rPr>
              <a:t>http://cfpub.epa.gov/si/</a:t>
            </a:r>
            <a:endParaRPr lang="en-US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/>
          <a:srcRect t="14937" r="5644" b="25063"/>
          <a:stretch>
            <a:fillRect/>
          </a:stretch>
        </p:blipFill>
        <p:spPr bwMode="auto">
          <a:xfrm>
            <a:off x="533400" y="2286000"/>
            <a:ext cx="8229600" cy="327025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AB5DF5-AD9A-460F-A7CC-84D2486FF053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5867400" cy="762000"/>
          </a:xfrm>
        </p:spPr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About EPA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How EPA Can Help Educators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Other EPA Resources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Report on the Environment (ROE)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Educators’ Guide to the ROE Highlights Document</a:t>
            </a:r>
            <a:r>
              <a:rPr lang="en-US" smtClean="0">
                <a:solidFill>
                  <a:schemeClr val="accent2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4419600" y="61722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2E8EA9-966D-461E-AFF4-33DBCA635C53}" type="slidenum">
              <a:rPr lang="en-US" smtClean="0">
                <a:ea typeface="ＭＳ Ｐゴシック"/>
                <a:cs typeface="ＭＳ Ｐゴシック"/>
              </a:rPr>
              <a:pPr/>
              <a:t>20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858000" cy="762000"/>
          </a:xfrm>
        </p:spPr>
        <p:txBody>
          <a:bodyPr/>
          <a:lstStyle/>
          <a:p>
            <a:r>
              <a:rPr lang="en-US" smtClean="0"/>
              <a:t>Report on the Environment </a:t>
            </a:r>
            <a:br>
              <a:rPr lang="en-US" smtClean="0"/>
            </a:br>
            <a:endParaRPr lang="en-US" sz="2000" smtClean="0">
              <a:solidFill>
                <a:schemeClr val="hlink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343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000" smtClean="0"/>
              <a:t>Developed by EPA’s Office of Research and Development and the Office of Environmental Information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smtClean="0"/>
              <a:t>First published in 2003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smtClean="0"/>
              <a:t>Latest report 2008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smtClean="0"/>
              <a:t>Quarterly website updates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smtClean="0"/>
              <a:t>Displays environmental indicators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smtClean="0"/>
              <a:t>Illustrates conditions and trends in: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1600" smtClean="0"/>
              <a:t>Environment (air, water, land)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1600" smtClean="0"/>
              <a:t>Human Health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1600" smtClean="0"/>
              <a:t>Ecosystems</a:t>
            </a:r>
          </a:p>
        </p:txBody>
      </p:sp>
      <p:pic>
        <p:nvPicPr>
          <p:cNvPr id="36868" name="Picture 6" descr="roe2008_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057400"/>
            <a:ext cx="2895600" cy="3724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5334000" y="5791200"/>
            <a:ext cx="254793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>
                <a:solidFill>
                  <a:schemeClr val="hlink"/>
                </a:solidFill>
              </a:rPr>
              <a:t>www.epa.gov/roe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60108FE-CC36-4B93-9975-E531828C8DE0}" type="slidenum">
              <a:rPr lang="en-US" smtClean="0">
                <a:ea typeface="ＭＳ Ｐゴシック"/>
                <a:cs typeface="ＭＳ Ｐゴシック"/>
              </a:rPr>
              <a:pPr/>
              <a:t>21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smtClean="0"/>
              <a:t>Environmental Indicators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Actual measurements of environmental condition</a:t>
            </a:r>
          </a:p>
          <a:p>
            <a:pPr eaLnBrk="1" hangingPunct="1"/>
            <a:r>
              <a:rPr lang="en-US" smtClean="0"/>
              <a:t>Tracked over time </a:t>
            </a:r>
          </a:p>
          <a:p>
            <a:pPr eaLnBrk="1" hangingPunct="1"/>
            <a:r>
              <a:rPr lang="en-US" smtClean="0"/>
              <a:t>Provide insight into the state of the environment or human health</a:t>
            </a:r>
          </a:p>
          <a:p>
            <a:pPr eaLnBrk="1" hangingPunct="1"/>
            <a:r>
              <a:rPr lang="en-US" smtClean="0"/>
              <a:t>Can be developed and used locally, regionally, and nationally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AAB05D-FF0D-415C-98C9-B38C881DB6AF}" type="slidenum">
              <a:rPr lang="en-US" smtClean="0">
                <a:ea typeface="ＭＳ Ｐゴシック"/>
                <a:cs typeface="ＭＳ Ｐゴシック"/>
              </a:rPr>
              <a:pPr/>
              <a:t>22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858000" cy="762000"/>
          </a:xfrm>
        </p:spPr>
        <p:txBody>
          <a:bodyPr/>
          <a:lstStyle/>
          <a:p>
            <a:r>
              <a:rPr lang="en-US" sz="3200" smtClean="0"/>
              <a:t>EPA’s Report on the Environment: </a:t>
            </a:r>
            <a:br>
              <a:rPr lang="en-US" sz="3200" smtClean="0"/>
            </a:br>
            <a:r>
              <a:rPr lang="en-US" sz="3200" smtClean="0"/>
              <a:t>Highlights of National Trends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3962400"/>
          </a:xfrm>
        </p:spPr>
        <p:txBody>
          <a:bodyPr/>
          <a:lstStyle/>
          <a:p>
            <a:pPr eaLnBrk="1" hangingPunct="1"/>
            <a:r>
              <a:rPr lang="en-US" smtClean="0"/>
              <a:t>“HD” for short</a:t>
            </a:r>
          </a:p>
          <a:p>
            <a:pPr eaLnBrk="1" hangingPunct="1"/>
            <a:r>
              <a:rPr lang="en-US" smtClean="0"/>
              <a:t>Broken down into 25 topics</a:t>
            </a:r>
          </a:p>
          <a:p>
            <a:pPr lvl="1" eaLnBrk="1" hangingPunct="1"/>
            <a:r>
              <a:rPr lang="en-US" smtClean="0"/>
              <a:t>One page per topic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 l="33250" t="17999" r="26917" b="6667"/>
          <a:stretch>
            <a:fillRect/>
          </a:stretch>
        </p:blipFill>
        <p:spPr bwMode="auto">
          <a:xfrm>
            <a:off x="5181600" y="1600200"/>
            <a:ext cx="2898775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76263" y="5791200"/>
            <a:ext cx="70437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>
                <a:solidFill>
                  <a:schemeClr val="hlink"/>
                </a:solidFill>
              </a:rPr>
              <a:t>www.epa.gov/roehd/pdf/roe_hd_layout_508.pdf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86FCAB-A559-4406-A5C1-DAB87CCDA7E9}" type="slidenum">
              <a:rPr lang="en-US" smtClean="0">
                <a:ea typeface="ＭＳ Ｐゴシック"/>
                <a:cs typeface="ＭＳ Ｐゴシック"/>
              </a:rPr>
              <a:pPr/>
              <a:t>23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HD Sample Topic Page: Coastal Waters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/>
          <a:srcRect l="31271" t="24716" r="34344" b="4919"/>
          <a:stretch>
            <a:fillRect/>
          </a:stretch>
        </p:blipFill>
        <p:spPr bwMode="auto">
          <a:xfrm>
            <a:off x="2286000" y="1144588"/>
            <a:ext cx="4649788" cy="540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304800" y="2092325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Context</a:t>
            </a:r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1295400" y="2282825"/>
            <a:ext cx="1316038" cy="231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304800" y="3352800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Key points</a:t>
            </a:r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>
            <a:off x="1600200" y="3581400"/>
            <a:ext cx="1143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304800" y="4205288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Graphic</a:t>
            </a:r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>
            <a:off x="1295400" y="4419600"/>
            <a:ext cx="35052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B8717E6-C0C8-4914-839F-1B6E6D974DA9}" type="slidenum">
              <a:rPr lang="en-US" smtClean="0">
                <a:ea typeface="ＭＳ Ｐゴシック"/>
                <a:cs typeface="ＭＳ Ｐゴシック"/>
              </a:rPr>
              <a:pPr/>
              <a:t>24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Feedback on HD from Educators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lot of information to deal with all at once and hard to navigate content</a:t>
            </a:r>
          </a:p>
          <a:p>
            <a:pPr eaLnBrk="1" hangingPunct="1"/>
            <a:r>
              <a:rPr lang="en-US" smtClean="0"/>
              <a:t>Information useful to introduce subjects, but hard to relate to local environment </a:t>
            </a:r>
          </a:p>
          <a:p>
            <a:pPr eaLnBrk="1" hangingPunct="1"/>
            <a:r>
              <a:rPr lang="en-US" smtClean="0"/>
              <a:t>Suggested a guide for educators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CBCEE2-FCA0-4757-AA97-ED0DB606E408}" type="slidenum">
              <a:rPr lang="en-US" smtClean="0">
                <a:ea typeface="ＭＳ Ｐゴシック"/>
                <a:cs typeface="ＭＳ Ｐゴシック"/>
              </a:rPr>
              <a:pPr/>
              <a:t>25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Educational Use of Indicators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1242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mtClean="0"/>
              <a:t>Teach about current trends in the environment and human health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Demonstrate important scientific research principles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Teach interpretation of environmental datasets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Engage students in critical thinking and in collecting environmental data locally and through “citizen science” networks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267200"/>
            <a:ext cx="53340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33400" y="5715000"/>
            <a:ext cx="27432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endParaRPr lang="en-US" sz="900" b="1" i="1" u="sng"/>
          </a:p>
          <a:p>
            <a:pPr eaLnBrk="0" hangingPunct="0">
              <a:lnSpc>
                <a:spcPct val="120000"/>
              </a:lnSpc>
            </a:pPr>
            <a:r>
              <a:rPr lang="en-US" sz="900" u="sng"/>
              <a:t>From: 2099 Environmental Education Highlights, EPA,</a:t>
            </a:r>
          </a:p>
          <a:p>
            <a:pPr eaLnBrk="0" hangingPunct="0">
              <a:lnSpc>
                <a:spcPct val="120000"/>
              </a:lnSpc>
            </a:pPr>
            <a:r>
              <a:rPr lang="en-US" sz="900">
                <a:hlinkClick r:id="rId3"/>
              </a:rPr>
              <a:t>www.epa.gov/education/pdf/2009_EEHighlights.pdf</a:t>
            </a:r>
            <a:endParaRPr lang="en-US" sz="900"/>
          </a:p>
          <a:p>
            <a:pPr eaLnBrk="0" hangingPunct="0">
              <a:lnSpc>
                <a:spcPct val="130000"/>
              </a:lnSpc>
            </a:pPr>
            <a:endParaRPr lang="en-US" sz="900"/>
          </a:p>
          <a:p>
            <a:pPr eaLnBrk="0" hangingPunct="0">
              <a:lnSpc>
                <a:spcPct val="130000"/>
              </a:lnSpc>
            </a:pP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B5D11EB-C10A-4892-8A55-B5179FE44D1B}" type="slidenum">
              <a:rPr lang="en-US" smtClean="0">
                <a:ea typeface="ＭＳ Ｐゴシック"/>
                <a:cs typeface="ＭＳ Ｐゴシック"/>
              </a:rPr>
              <a:pPr/>
              <a:t>26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6858000" cy="762000"/>
          </a:xfrm>
        </p:spPr>
        <p:txBody>
          <a:bodyPr/>
          <a:lstStyle/>
          <a:p>
            <a:r>
              <a:rPr lang="en-US" sz="3200" smtClean="0"/>
              <a:t>We Want Your Feedback…</a:t>
            </a:r>
            <a:r>
              <a:rPr lang="en-US" sz="2700" smtClean="0"/>
              <a:t/>
            </a:r>
            <a:br>
              <a:rPr lang="en-US" sz="2700" smtClean="0"/>
            </a:br>
            <a:endParaRPr lang="en-US" sz="27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 sz="2800" smtClean="0">
                <a:solidFill>
                  <a:srgbClr val="27B14E"/>
                </a:solidFill>
              </a:rPr>
              <a:t>…On the Educators’ Guide</a:t>
            </a:r>
          </a:p>
          <a:p>
            <a:pPr lvl="1"/>
            <a:r>
              <a:rPr lang="en-US" sz="2000" smtClean="0"/>
              <a:t>Relevance to your classes</a:t>
            </a:r>
          </a:p>
          <a:p>
            <a:pPr lvl="1"/>
            <a:r>
              <a:rPr lang="en-US" sz="2000" smtClean="0"/>
              <a:t>Ease of use</a:t>
            </a:r>
          </a:p>
          <a:p>
            <a:pPr lvl="1"/>
            <a:r>
              <a:rPr lang="en-US" sz="2000" smtClean="0"/>
              <a:t>Content</a:t>
            </a:r>
          </a:p>
          <a:p>
            <a:pPr lvl="1"/>
            <a:r>
              <a:rPr lang="en-US" sz="2000" smtClean="0"/>
              <a:t>Format</a:t>
            </a:r>
          </a:p>
          <a:p>
            <a:pPr lvl="1"/>
            <a:r>
              <a:rPr lang="en-US" sz="2000" smtClean="0"/>
              <a:t>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B59930-875C-4AA0-B919-A839D6027075}" type="slidenum">
              <a:rPr lang="en-US" smtClean="0">
                <a:ea typeface="ＭＳ Ｐゴシック"/>
                <a:cs typeface="ＭＳ Ｐゴシック"/>
              </a:rPr>
              <a:pPr/>
              <a:t>27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smtClean="0"/>
              <a:t>Proposed Outline for Educator’s Guide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39624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mtClean="0"/>
              <a:t>Why Teach About Coastal Waters?</a:t>
            </a:r>
          </a:p>
          <a:p>
            <a:pPr>
              <a:lnSpc>
                <a:spcPct val="130000"/>
              </a:lnSpc>
            </a:pPr>
            <a:r>
              <a:rPr lang="en-US" sz="2200" smtClean="0"/>
              <a:t>Using Environmental Indicators to Teach About Coastal Waters</a:t>
            </a:r>
          </a:p>
          <a:p>
            <a:pPr>
              <a:lnSpc>
                <a:spcPct val="130000"/>
              </a:lnSpc>
            </a:pPr>
            <a:r>
              <a:rPr lang="en-US" smtClean="0"/>
              <a:t>Discussion Questions</a:t>
            </a:r>
          </a:p>
          <a:p>
            <a:pPr>
              <a:lnSpc>
                <a:spcPct val="130000"/>
              </a:lnSpc>
            </a:pPr>
            <a:r>
              <a:rPr lang="en-US" smtClean="0"/>
              <a:t>Research Activities</a:t>
            </a:r>
          </a:p>
          <a:p>
            <a:pPr>
              <a:lnSpc>
                <a:spcPct val="130000"/>
              </a:lnSpc>
            </a:pPr>
            <a:r>
              <a:rPr lang="en-US" smtClean="0"/>
              <a:t>Community Activities</a:t>
            </a:r>
          </a:p>
          <a:p>
            <a:pPr>
              <a:lnSpc>
                <a:spcPct val="130000"/>
              </a:lnSpc>
            </a:pPr>
            <a:r>
              <a:rPr lang="en-US" smtClean="0"/>
              <a:t>Featured Resources</a:t>
            </a:r>
          </a:p>
          <a:p>
            <a:pPr>
              <a:lnSpc>
                <a:spcPct val="130000"/>
              </a:lnSpc>
            </a:pPr>
            <a:r>
              <a:rPr lang="en-US" smtClean="0"/>
              <a:t>EPA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3253F81-8197-4539-8224-4B137D1D1F8E}" type="slidenum">
              <a:rPr lang="en-US" smtClean="0">
                <a:ea typeface="ＭＳ Ｐゴシック"/>
                <a:cs typeface="ＭＳ Ｐゴシック"/>
              </a:rPr>
              <a:pPr/>
              <a:t>28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smtClean="0"/>
              <a:t>Development Schedule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Summer 2010:</a:t>
            </a:r>
          </a:p>
          <a:p>
            <a:pPr lvl="1" eaLnBrk="1" hangingPunct="1"/>
            <a:r>
              <a:rPr lang="en-US" smtClean="0"/>
              <a:t>Get feedback from educators to help draft Educators’ Guide</a:t>
            </a:r>
          </a:p>
          <a:p>
            <a:pPr eaLnBrk="1" hangingPunct="1"/>
            <a:r>
              <a:rPr lang="en-US" smtClean="0"/>
              <a:t>Fall 2010:</a:t>
            </a:r>
          </a:p>
          <a:p>
            <a:pPr lvl="1" eaLnBrk="1" hangingPunct="1"/>
            <a:r>
              <a:rPr lang="en-US" smtClean="0"/>
              <a:t>Revise guide and release</a:t>
            </a:r>
          </a:p>
        </p:txBody>
      </p:sp>
      <p:pic>
        <p:nvPicPr>
          <p:cNvPr id="45060" name="Picture 11" descr="See full size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124200"/>
            <a:ext cx="16637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4B327C1-ABBD-4209-90F2-CB2A22C32705}" type="slidenum">
              <a:rPr lang="en-US" smtClean="0">
                <a:ea typeface="ＭＳ Ｐゴシック"/>
                <a:cs typeface="ＭＳ Ｐゴシック"/>
              </a:rPr>
              <a:pPr/>
              <a:t>29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z="3100" smtClean="0"/>
              <a:t/>
            </a:r>
            <a:br>
              <a:rPr lang="en-US" sz="3100" smtClean="0"/>
            </a:br>
            <a:r>
              <a:rPr lang="en-US" sz="3100" smtClean="0"/>
              <a:t/>
            </a:r>
            <a:br>
              <a:rPr lang="en-US" sz="3100" smtClean="0"/>
            </a:br>
            <a:r>
              <a:rPr lang="en-US" sz="3100" smtClean="0"/>
              <a:t/>
            </a:r>
            <a:br>
              <a:rPr lang="en-US" sz="3100" smtClean="0"/>
            </a:br>
            <a:r>
              <a:rPr lang="en-US" sz="2800" smtClean="0"/>
              <a:t>Contacts: </a:t>
            </a:r>
            <a:br>
              <a:rPr lang="en-US" sz="2800" smtClean="0"/>
            </a:br>
            <a:r>
              <a:rPr lang="en-US" sz="2800" smtClean="0">
                <a:hlinkClick r:id="rId3"/>
              </a:rPr>
              <a:t>Pera.Lee@epa.gov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202-566-2332</a:t>
            </a:r>
            <a:br>
              <a:rPr lang="en-US" sz="2800" smtClean="0"/>
            </a:br>
            <a:r>
              <a:rPr lang="en-US" sz="2800" smtClean="0">
                <a:hlinkClick r:id="rId4"/>
              </a:rPr>
              <a:t>McMahon.Ethan@epa.gov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202-566-0359</a:t>
            </a:r>
            <a:r>
              <a:rPr lang="en-US" sz="3100" smtClean="0"/>
              <a:t/>
            </a:r>
            <a:br>
              <a:rPr lang="en-US" sz="3100" smtClean="0"/>
            </a:br>
            <a:endParaRPr lang="en-US" sz="31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>
              <a:lnSpc>
                <a:spcPct val="60000"/>
              </a:lnSpc>
              <a:buFontTx/>
              <a:buNone/>
            </a:pPr>
            <a:endParaRPr lang="en-US" sz="1400" smtClean="0">
              <a:latin typeface="Verdana" pitchFamily="34" charset="0"/>
            </a:endParaRPr>
          </a:p>
          <a:p>
            <a:pPr>
              <a:lnSpc>
                <a:spcPct val="60000"/>
              </a:lnSpc>
              <a:buFontTx/>
              <a:buNone/>
            </a:pPr>
            <a:endParaRPr lang="en-US" sz="1400" smtClean="0">
              <a:latin typeface="Verdana" pitchFamily="34" charset="0"/>
            </a:endParaRPr>
          </a:p>
          <a:p>
            <a:pPr>
              <a:lnSpc>
                <a:spcPct val="60000"/>
              </a:lnSpc>
              <a:buFontTx/>
              <a:buNone/>
            </a:pPr>
            <a:endParaRPr lang="en-US" sz="1400" smtClean="0">
              <a:latin typeface="Verdana" pitchFamily="34" charset="0"/>
            </a:endParaRP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4419600" y="61722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Pg #</a:t>
            </a:r>
          </a:p>
        </p:txBody>
      </p:sp>
      <p:sp>
        <p:nvSpPr>
          <p:cNvPr id="46085" name="TextBox 6"/>
          <p:cNvSpPr txBox="1">
            <a:spLocks noChangeArrowheads="1"/>
          </p:cNvSpPr>
          <p:nvPr/>
        </p:nvSpPr>
        <p:spPr bwMode="auto">
          <a:xfrm>
            <a:off x="1219200" y="3886200"/>
            <a:ext cx="685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1583B5"/>
                </a:solidFill>
              </a:rPr>
              <a:t>Regional Environmental Education Coordinators:</a:t>
            </a:r>
          </a:p>
          <a:p>
            <a:pPr algn="ctr" eaLnBrk="0" hangingPunct="0"/>
            <a:r>
              <a:rPr lang="en-US">
                <a:solidFill>
                  <a:srgbClr val="27B14E"/>
                </a:solidFill>
              </a:rPr>
              <a:t>http://www.epa.gov/enviroed/contacts1.html</a:t>
            </a:r>
          </a:p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C71687D-72C2-4485-B9CB-08EE318E89D0}" type="slidenum">
              <a:rPr lang="en-US" smtClean="0"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EPA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cs typeface="+mn-cs"/>
              </a:rPr>
              <a:t>Founded in 1970                                                                   Mission: Protect human health and the environment</a:t>
            </a: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grpSp>
        <p:nvGrpSpPr>
          <p:cNvPr id="19460" name="Group 2"/>
          <p:cNvGrpSpPr>
            <a:grpSpLocks/>
          </p:cNvGrpSpPr>
          <p:nvPr/>
        </p:nvGrpSpPr>
        <p:grpSpPr bwMode="auto">
          <a:xfrm>
            <a:off x="990600" y="3352800"/>
            <a:ext cx="7086600" cy="2857500"/>
            <a:chOff x="107080050" y="108832650"/>
            <a:chExt cx="7086600" cy="2857500"/>
          </a:xfrm>
        </p:grpSpPr>
        <p:pic>
          <p:nvPicPr>
            <p:cNvPr id="19462" name="Picture 3"/>
            <p:cNvPicPr>
              <a:picLocks noChangeAspect="1" noChangeArrowheads="1"/>
            </p:cNvPicPr>
            <p:nvPr/>
          </p:nvPicPr>
          <p:blipFill>
            <a:blip r:embed="rId2"/>
            <a:srcRect l="26250" t="36000" r="15625" b="26500"/>
            <a:stretch>
              <a:fillRect/>
            </a:stretch>
          </p:blipFill>
          <p:spPr bwMode="auto">
            <a:xfrm>
              <a:off x="107080050" y="108832650"/>
              <a:ext cx="7086600" cy="28575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19463" name="Rectangle 4"/>
            <p:cNvSpPr>
              <a:spLocks noChangeArrowheads="1"/>
            </p:cNvSpPr>
            <p:nvPr/>
          </p:nvSpPr>
          <p:spPr bwMode="auto">
            <a:xfrm>
              <a:off x="107308650" y="109747050"/>
              <a:ext cx="1257300" cy="400050"/>
            </a:xfrm>
            <a:prstGeom prst="rect">
              <a:avLst/>
            </a:prstGeom>
            <a:solidFill>
              <a:srgbClr val="FFFFFF"/>
            </a:solidFill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eaLnBrk="0" hangingPunct="0"/>
              <a:endParaRPr lang="en-US"/>
            </a:p>
          </p:txBody>
        </p:sp>
        <p:sp>
          <p:nvSpPr>
            <p:cNvPr id="19464" name="Rectangle 5"/>
            <p:cNvSpPr>
              <a:spLocks noChangeArrowheads="1"/>
            </p:cNvSpPr>
            <p:nvPr/>
          </p:nvSpPr>
          <p:spPr bwMode="auto">
            <a:xfrm>
              <a:off x="112452150" y="111518700"/>
              <a:ext cx="1257300" cy="171450"/>
            </a:xfrm>
            <a:prstGeom prst="rect">
              <a:avLst/>
            </a:prstGeom>
            <a:solidFill>
              <a:srgbClr val="FFFFFF"/>
            </a:solidFill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eaLnBrk="0" hangingPunct="0"/>
              <a:endParaRPr lang="en-US"/>
            </a:p>
          </p:txBody>
        </p:sp>
        <p:sp>
          <p:nvSpPr>
            <p:cNvPr id="19465" name="Rectangle 6"/>
            <p:cNvSpPr>
              <a:spLocks noChangeArrowheads="1"/>
            </p:cNvSpPr>
            <p:nvPr/>
          </p:nvSpPr>
          <p:spPr bwMode="auto">
            <a:xfrm>
              <a:off x="110737650" y="110547150"/>
              <a:ext cx="1257300" cy="400050"/>
            </a:xfrm>
            <a:prstGeom prst="rect">
              <a:avLst/>
            </a:prstGeom>
            <a:solidFill>
              <a:srgbClr val="FFFFFF"/>
            </a:solidFill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eaLnBrk="0" hangingPunct="0"/>
              <a:endParaRPr lang="en-US"/>
            </a:p>
          </p:txBody>
        </p:sp>
        <p:sp>
          <p:nvSpPr>
            <p:cNvPr id="19466" name="Rectangle 7"/>
            <p:cNvSpPr>
              <a:spLocks noChangeArrowheads="1"/>
            </p:cNvSpPr>
            <p:nvPr/>
          </p:nvSpPr>
          <p:spPr bwMode="auto">
            <a:xfrm>
              <a:off x="112623600" y="110718600"/>
              <a:ext cx="1257300" cy="400050"/>
            </a:xfrm>
            <a:prstGeom prst="rect">
              <a:avLst/>
            </a:prstGeom>
            <a:solidFill>
              <a:srgbClr val="FFFFFF"/>
            </a:solidFill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eaLnBrk="0" hangingPunct="0"/>
              <a:endParaRPr lang="en-US"/>
            </a:p>
          </p:txBody>
        </p:sp>
        <p:sp>
          <p:nvSpPr>
            <p:cNvPr id="19467" name="Rectangle 8"/>
            <p:cNvSpPr>
              <a:spLocks noChangeArrowheads="1"/>
            </p:cNvSpPr>
            <p:nvPr/>
          </p:nvSpPr>
          <p:spPr bwMode="auto">
            <a:xfrm>
              <a:off x="107537250" y="110718600"/>
              <a:ext cx="2628900" cy="400050"/>
            </a:xfrm>
            <a:prstGeom prst="rect">
              <a:avLst/>
            </a:prstGeom>
            <a:solidFill>
              <a:srgbClr val="FFFFFF"/>
            </a:solidFill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eaLnBrk="0" hangingPunct="0"/>
              <a:endParaRPr lang="en-US"/>
            </a:p>
          </p:txBody>
        </p:sp>
        <p:sp>
          <p:nvSpPr>
            <p:cNvPr id="19468" name="Rectangle 9"/>
            <p:cNvSpPr>
              <a:spLocks noChangeArrowheads="1"/>
            </p:cNvSpPr>
            <p:nvPr/>
          </p:nvSpPr>
          <p:spPr bwMode="auto">
            <a:xfrm>
              <a:off x="112395000" y="109632750"/>
              <a:ext cx="1257300" cy="400050"/>
            </a:xfrm>
            <a:prstGeom prst="rect">
              <a:avLst/>
            </a:prstGeom>
            <a:solidFill>
              <a:srgbClr val="FFFFFF"/>
            </a:solidFill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eaLnBrk="0" hangingPunct="0"/>
              <a:endParaRPr lang="en-US"/>
            </a:p>
          </p:txBody>
        </p:sp>
        <p:sp>
          <p:nvSpPr>
            <p:cNvPr id="19469" name="Rectangle 10"/>
            <p:cNvSpPr>
              <a:spLocks noChangeArrowheads="1"/>
            </p:cNvSpPr>
            <p:nvPr/>
          </p:nvSpPr>
          <p:spPr bwMode="auto">
            <a:xfrm>
              <a:off x="110851950" y="109632750"/>
              <a:ext cx="1257300" cy="400050"/>
            </a:xfrm>
            <a:prstGeom prst="rect">
              <a:avLst/>
            </a:prstGeom>
            <a:solidFill>
              <a:srgbClr val="FFFFFF"/>
            </a:solidFill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eaLnBrk="0" hangingPunct="0"/>
              <a:endParaRPr lang="en-US"/>
            </a:p>
          </p:txBody>
        </p:sp>
        <p:sp>
          <p:nvSpPr>
            <p:cNvPr id="19470" name="Rectangle 11"/>
            <p:cNvSpPr>
              <a:spLocks noChangeArrowheads="1"/>
            </p:cNvSpPr>
            <p:nvPr/>
          </p:nvSpPr>
          <p:spPr bwMode="auto">
            <a:xfrm>
              <a:off x="108975525" y="109585125"/>
              <a:ext cx="1257300" cy="400050"/>
            </a:xfrm>
            <a:prstGeom prst="rect">
              <a:avLst/>
            </a:prstGeom>
            <a:solidFill>
              <a:srgbClr val="FFFFFF"/>
            </a:solidFill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eaLnBrk="0" hangingPunct="0"/>
              <a:endParaRPr lang="en-US"/>
            </a:p>
          </p:txBody>
        </p:sp>
      </p:grpSp>
      <p:pic>
        <p:nvPicPr>
          <p:cNvPr id="19461" name="Picture 13"/>
          <p:cNvPicPr>
            <a:picLocks noChangeAspect="1" noChangeArrowheads="1"/>
          </p:cNvPicPr>
          <p:nvPr/>
        </p:nvPicPr>
        <p:blipFill>
          <a:blip r:embed="rId3"/>
          <a:srcRect l="26613" t="20636" r="24805" b="71060"/>
          <a:stretch>
            <a:fillRect/>
          </a:stretch>
        </p:blipFill>
        <p:spPr bwMode="auto">
          <a:xfrm>
            <a:off x="1039813" y="2514600"/>
            <a:ext cx="6427787" cy="685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F50E6D7-3479-4F63-B4FF-B94240B4936F}" type="slidenum">
              <a:rPr lang="en-US" smtClean="0"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 EPA Regional Offices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20484" name="Picture 4" descr="Map of U.S. EPA Reg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7389813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486DC40-43D2-4230-B0EE-841B860D8E21}" type="slidenum">
              <a:rPr lang="en-US" smtClean="0"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EPA Does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 and enforce regulations</a:t>
            </a:r>
          </a:p>
          <a:p>
            <a:pPr eaLnBrk="1" hangingPunct="1"/>
            <a:r>
              <a:rPr lang="en-US" smtClean="0"/>
              <a:t>Provide grants</a:t>
            </a:r>
          </a:p>
          <a:p>
            <a:pPr eaLnBrk="1" hangingPunct="1"/>
            <a:r>
              <a:rPr lang="en-US" smtClean="0"/>
              <a:t>Study environmental issues</a:t>
            </a:r>
          </a:p>
          <a:p>
            <a:pPr eaLnBrk="1" hangingPunct="1"/>
            <a:r>
              <a:rPr lang="en-US" smtClean="0"/>
              <a:t>Sponsor partnerships</a:t>
            </a:r>
          </a:p>
          <a:p>
            <a:pPr eaLnBrk="1" hangingPunct="1"/>
            <a:r>
              <a:rPr lang="en-US" smtClean="0"/>
              <a:t>Teach people about the environment</a:t>
            </a:r>
          </a:p>
          <a:p>
            <a:pPr eaLnBrk="1" hangingPunct="1"/>
            <a:r>
              <a:rPr lang="en-US" smtClean="0"/>
              <a:t>Publish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6A928A-BB81-40DD-9152-B08F9BDF342A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Issues EPA Addresses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2286000" cy="39624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Air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Climate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Water 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Wastes and                                                                        pollution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Green living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Human health 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Ecosystems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/>
          <a:srcRect l="11856" t="14937" r="13277" b="5562"/>
          <a:stretch>
            <a:fillRect/>
          </a:stretch>
        </p:blipFill>
        <p:spPr bwMode="auto">
          <a:xfrm>
            <a:off x="3200400" y="1371600"/>
            <a:ext cx="5486400" cy="3641725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A0965B9-4F4C-4FDA-B2FD-E977A003258A}" type="slidenum">
              <a:rPr lang="en-US" smtClean="0"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858000" cy="762000"/>
          </a:xfrm>
        </p:spPr>
        <p:txBody>
          <a:bodyPr/>
          <a:lstStyle/>
          <a:p>
            <a:r>
              <a:rPr lang="en-US" smtClean="0"/>
              <a:t>EPA Resources for Educators</a:t>
            </a:r>
            <a:r>
              <a:rPr lang="en-US" sz="3100" smtClean="0"/>
              <a:t/>
            </a:r>
            <a:br>
              <a:rPr lang="en-US" sz="3100" smtClean="0"/>
            </a:br>
            <a:endParaRPr lang="en-US" sz="2000" smtClean="0">
              <a:solidFill>
                <a:schemeClr val="hlink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143000"/>
            <a:ext cx="3962400" cy="3962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000" smtClean="0"/>
              <a:t>Grants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Training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Teaching tools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School health programs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EE Clearinghouse 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EE Regional Coordinators</a:t>
            </a:r>
          </a:p>
          <a:p>
            <a:pPr>
              <a:lnSpc>
                <a:spcPct val="120000"/>
              </a:lnSpc>
            </a:pPr>
            <a:endParaRPr lang="en-US" sz="1800" smtClean="0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4572000" y="5481638"/>
            <a:ext cx="4051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hlink"/>
                </a:solidFill>
              </a:rPr>
              <a:t>http://www.epa.gov/teachers</a:t>
            </a:r>
            <a:endParaRPr lang="en-US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/>
          <a:srcRect l="32480" t="20938" r="30957" b="5562"/>
          <a:stretch>
            <a:fillRect/>
          </a:stretch>
        </p:blipFill>
        <p:spPr bwMode="auto">
          <a:xfrm>
            <a:off x="457200" y="1214438"/>
            <a:ext cx="3821113" cy="4800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365125" y="6167438"/>
            <a:ext cx="7940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hlink"/>
                </a:solidFill>
              </a:rPr>
              <a:t>http://www.epa.gov/education/pdf/2009_EEHighlights.pdf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872A1B4-527F-40A7-AFE3-64BE66ED29E5}" type="slidenum">
              <a:rPr lang="en-US" smtClean="0"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EPA Student Resources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7724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Elementary:  </a:t>
            </a:r>
            <a:r>
              <a:rPr lang="en-US" smtClean="0">
                <a:hlinkClick r:id="rId2"/>
              </a:rPr>
              <a:t>www.epa.gov/kids/club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Middle school: </a:t>
            </a:r>
            <a:r>
              <a:rPr lang="en-US" smtClean="0">
                <a:hlinkClick r:id="rId3"/>
              </a:rPr>
              <a:t>www.epa.gov/students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High school: </a:t>
            </a:r>
            <a:r>
              <a:rPr lang="en-US" smtClean="0">
                <a:hlinkClick r:id="rId4"/>
              </a:rPr>
              <a:t>www.epa.gov/highschool</a:t>
            </a:r>
            <a:endParaRPr lang="en-US" smtClean="0">
              <a:solidFill>
                <a:schemeClr val="folHlink"/>
              </a:solidFill>
            </a:endParaRP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5"/>
          <a:srcRect l="18333" t="15761" r="20000" b="10687"/>
          <a:stretch>
            <a:fillRect/>
          </a:stretch>
        </p:blipFill>
        <p:spPr bwMode="auto">
          <a:xfrm>
            <a:off x="4800600" y="3124200"/>
            <a:ext cx="3657600" cy="2768600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6"/>
          <a:srcRect l="10527" t="2757" r="12280" b="14537"/>
          <a:stretch>
            <a:fillRect/>
          </a:stretch>
        </p:blipFill>
        <p:spPr bwMode="auto">
          <a:xfrm>
            <a:off x="533400" y="3124200"/>
            <a:ext cx="4038600" cy="2754313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AE15F3-4A77-437B-A8C0-8D100E84C328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858000" cy="762000"/>
          </a:xfrm>
        </p:spPr>
        <p:txBody>
          <a:bodyPr/>
          <a:lstStyle/>
          <a:p>
            <a:r>
              <a:rPr lang="en-US" smtClean="0"/>
              <a:t>Sample Campaign: Climate Change for Action (Region 4)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72400" cy="3962400"/>
          </a:xfrm>
        </p:spPr>
        <p:txBody>
          <a:bodyPr/>
          <a:lstStyle/>
          <a:p>
            <a:pPr eaLnBrk="1" hangingPunct="1"/>
            <a:r>
              <a:rPr lang="en-US" smtClean="0"/>
              <a:t>Goal: Educate students about climate change and  reducing their carbon footprint</a:t>
            </a:r>
          </a:p>
          <a:p>
            <a:pPr eaLnBrk="1" hangingPunct="1"/>
            <a:r>
              <a:rPr lang="en-US" smtClean="0"/>
              <a:t>On Earth Day, EPA volunteers visited 24 middle and high schools; participated in conferences</a:t>
            </a:r>
          </a:p>
          <a:p>
            <a:pPr eaLnBrk="1" hangingPunct="1"/>
            <a:r>
              <a:rPr lang="en-US" smtClean="0"/>
              <a:t>Reached 11,000 people</a:t>
            </a:r>
          </a:p>
          <a:p>
            <a:pPr eaLnBrk="1" hangingPunct="1"/>
            <a:r>
              <a:rPr lang="en-US" smtClean="0">
                <a:hlinkClick r:id="rId2"/>
              </a:rPr>
              <a:t>http://www.epa.gov/climateforaction</a:t>
            </a:r>
            <a:endParaRPr lang="en-US" smtClean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/>
          <a:srcRect l="15396" t="26036" r="21896" b="54953"/>
          <a:stretch>
            <a:fillRect/>
          </a:stretch>
        </p:blipFill>
        <p:spPr bwMode="auto">
          <a:xfrm>
            <a:off x="457200" y="5029200"/>
            <a:ext cx="77724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651</Words>
  <Application>Microsoft Office PowerPoint</Application>
  <PresentationFormat>On-screen Show (4:3)</PresentationFormat>
  <Paragraphs>208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ＭＳ Ｐゴシック</vt:lpstr>
      <vt:lpstr>Verdana</vt:lpstr>
      <vt:lpstr>Blank Presentation</vt:lpstr>
      <vt:lpstr>Blank Presentation</vt:lpstr>
      <vt:lpstr> U.S. Environmental Protection Agency Educator Resources </vt:lpstr>
      <vt:lpstr>Agenda</vt:lpstr>
      <vt:lpstr>About EPA</vt:lpstr>
      <vt:lpstr>10 EPA Regional Offices</vt:lpstr>
      <vt:lpstr>What EPA Does</vt:lpstr>
      <vt:lpstr>Key Issues EPA Addresses</vt:lpstr>
      <vt:lpstr>EPA Resources for Educators </vt:lpstr>
      <vt:lpstr>EPA Student Resources</vt:lpstr>
      <vt:lpstr>Sample Campaign: Climate Change for Action (Region 4)</vt:lpstr>
      <vt:lpstr>Sample Teaching Tools: Air and Waste </vt:lpstr>
      <vt:lpstr>Sample Educator Training:  Watershed Academy</vt:lpstr>
      <vt:lpstr>Healthy School Environments</vt:lpstr>
      <vt:lpstr>Entry points to EPA Data</vt:lpstr>
      <vt:lpstr>MyEnvironment  </vt:lpstr>
      <vt:lpstr>MyEnvironment</vt:lpstr>
      <vt:lpstr>Envirofacts </vt:lpstr>
      <vt:lpstr>Data Finder  </vt:lpstr>
      <vt:lpstr>Data Finder: Home Page</vt:lpstr>
      <vt:lpstr>Science Inventory </vt:lpstr>
      <vt:lpstr>Report on the Environment  </vt:lpstr>
      <vt:lpstr>Environmental Indicators</vt:lpstr>
      <vt:lpstr>EPA’s Report on the Environment:  Highlights of National Trends</vt:lpstr>
      <vt:lpstr>HD Sample Topic Page: Coastal Waters</vt:lpstr>
      <vt:lpstr>Feedback on HD from Educators</vt:lpstr>
      <vt:lpstr>Educational Use of Indicators</vt:lpstr>
      <vt:lpstr>We Want Your Feedback… </vt:lpstr>
      <vt:lpstr>Proposed Outline for Educator’s Guide</vt:lpstr>
      <vt:lpstr>Development Schedule</vt:lpstr>
      <vt:lpstr>   Contacts:  Pera.Lee@epa.gov 202-566-2332 McMahon.Ethan@epa.gov 202-566-0359 </vt:lpstr>
    </vt:vector>
  </TitlesOfParts>
  <Company>Marketing for Change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Coaxis International, ASP</dc:title>
  <dc:creator>Joe Rupp</dc:creator>
  <cp:lastModifiedBy>mooney</cp:lastModifiedBy>
  <cp:revision>63</cp:revision>
  <dcterms:created xsi:type="dcterms:W3CDTF">2008-06-09T16:38:10Z</dcterms:created>
  <dcterms:modified xsi:type="dcterms:W3CDTF">2010-08-03T13:45:00Z</dcterms:modified>
</cp:coreProperties>
</file>